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16056F-97A7-405B-AAD4-6639D6EBF597}">
  <a:tblStyle styleId="{E116056F-97A7-405B-AAD4-6639D6EBF5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QuattrocentoSans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5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we are group 29, and our project is Integrated PreNatal care, which is a set of integrated ML models to predict the complications that might arise during childbirth.</a:t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d323fc252_1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d323fc252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intend to work on both the 10 class and the 3-class classification problem to gain a comprehensive result of the fetus state. For this presentation, we have worked on the 3-class classification problem which classifies the fetal states into normal, suspect, or pathological states.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00cef9f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00cef9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323fc25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d323fc2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Our aim was to compare multiple methods for outlier removal and take the best method which works on our dataset.</a:t>
            </a:r>
            <a:b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Taking a Z-score is simply mapping the data onto a distribution whose mean is defined as 0 and whose standard deviation is defined as 1.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d323fc252_16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d323fc252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features were removed approximately from the correlation heatmap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00cef9fd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00cef9f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interest of simplifying our models and improving their performance, we opted to remove these less informative columns.</a:t>
            </a:r>
            <a:endParaRPr sz="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00cef9fd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00cef9f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classes in the output label are not evenly distributed, the class imbalance problem occurs. </a:t>
            </a:r>
            <a:endParaRPr sz="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00cef9fd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00cef9f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purpose is to make the data more evenly distributed. </a:t>
            </a:r>
            <a:endParaRPr sz="15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d323fc25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d323fc2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d323fc252_1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d323fc252_1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d323fc252_16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d323fc252_1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d323edc1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d323ed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Over centuries, there has been an alarming rate of still-births which even though have been decreasing, but are still in millions. Shocking part is that many of these can be easily avoidable if the complications are known before-hand. As per UNICEF, every 16 seconds there is a still-birth. So we can estimate that during this presentation duration only, there can be around 50 stillbirths.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health parameters of fetus and mother, we plan to classify the risk in various segments so that a proper and timely action can be taken before it is too late for the little one.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d323edc1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d323edc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d323edc19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d323edc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21eab315f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21eab315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d323edc1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d323edc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21eab315f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21eab315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d323edc19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d323edc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1eab315f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21eab31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22119c47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22119c4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22119c47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622119c4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d323edc1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8d323edc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fe51eed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fe51eed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d323edc19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d323edc1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22119c478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22119c4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d323edc1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d323edc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ff89a7d3b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ff89a7d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ff89a7d3b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ff89a7d3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ff89a7d3b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ff89a7d3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d323edc1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d323edc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323fc25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d323fc25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intend to work on both the 10 class and the 3-class classification problem to gain a comprehensive result of the fetus state. For this presentation, we have worked on the 3-class classification problem which </a:t>
            </a:r>
            <a:r>
              <a:rPr lang="en-US"/>
              <a:t>classifies the fetal states into normal, suspect, or pathological states</a:t>
            </a:r>
            <a:r>
              <a:rPr lang="en-US"/>
              <a:t>. </a:t>
            </a:r>
            <a:r>
              <a:rPr lang="en-US" sz="1050">
                <a:solidFill>
                  <a:schemeClr val="dk1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This dataset is licensed under a Creative Commons Attribution 4.0 International (CC BY 4.0) license. This allows for the sharing and adaptation of the datasets for any general purpose,.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9715500" y="4749800"/>
            <a:ext cx="2476500" cy="2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063671"/>
            <a:ext cx="9753600" cy="1875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486400" y="3240578"/>
            <a:ext cx="5791200" cy="2042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  <a:defRPr sz="24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5486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914400" y="3089628"/>
            <a:ext cx="1036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534784"/>
            <a:ext cx="3014164" cy="16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idx="1" type="body"/>
          </p:nvPr>
        </p:nvSpPr>
        <p:spPr>
          <a:xfrm rot="5400000">
            <a:off x="3703449" y="-1477140"/>
            <a:ext cx="479895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11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 rot="5400000">
            <a:off x="7133431" y="1951831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 rot="5400000">
            <a:off x="1799431" y="-600869"/>
            <a:ext cx="5811837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2"/>
          <p:cNvCxnSpPr/>
          <p:nvPr/>
        </p:nvCxnSpPr>
        <p:spPr>
          <a:xfrm>
            <a:off x="8724900" y="370119"/>
            <a:ext cx="0" cy="5806281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914399" y="1381181"/>
            <a:ext cx="5112328" cy="479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6244770" y="1381181"/>
            <a:ext cx="5105400" cy="479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1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914399" y="1262291"/>
            <a:ext cx="5086928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914399" y="2154891"/>
            <a:ext cx="5086928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3" type="body"/>
          </p:nvPr>
        </p:nvSpPr>
        <p:spPr>
          <a:xfrm>
            <a:off x="6230257" y="1262288"/>
            <a:ext cx="5105400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4"/>
          <p:cNvSpPr txBox="1"/>
          <p:nvPr>
            <p:ph idx="4" type="body"/>
          </p:nvPr>
        </p:nvSpPr>
        <p:spPr>
          <a:xfrm>
            <a:off x="6230257" y="2154891"/>
            <a:ext cx="5105400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5" name="Google Shape;125;p14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5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3" name="Google Shape;133;p1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138" name="Google Shape;138;p16"/>
          <p:cNvSpPr txBox="1"/>
          <p:nvPr>
            <p:ph idx="2" type="body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16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3" name="Google Shape;153;p17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" type="body"/>
          </p:nvPr>
        </p:nvSpPr>
        <p:spPr>
          <a:xfrm rot="5400000">
            <a:off x="3715859" y="-1496477"/>
            <a:ext cx="4767210" cy="10522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2" name="Google Shape;162;p18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45127" y="1381182"/>
            <a:ext cx="10515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1712423"/>
            <a:ext cx="10515600" cy="2851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6000"/>
              <a:buFont typeface="Quattrocento Sans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5263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45127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" name="Google Shape;43;p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45127" y="1381181"/>
            <a:ext cx="5156200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45127" y="2206880"/>
            <a:ext cx="5156200" cy="3981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172200" y="1381182"/>
            <a:ext cx="5181601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172200" y="2206880"/>
            <a:ext cx="5181601" cy="3981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0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hyperlink" Target="https://drive.google.com/file/d/1OFGOINLz6nFqrYAgYbcsgL35g79K74vm/view?usp=sharing" TargetMode="External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b.research.google.com/drive/17TY4Qosz6el7jjBQAG2XhNQ_GOZE2X9R?usp=sharing" TargetMode="External"/><Relationship Id="rId4" Type="http://schemas.openxmlformats.org/officeDocument/2006/relationships/hyperlink" Target="https://drive.google.com/file/d/1UTITYGhkowbOt6ekBAyRIDqrNtkUAOWj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xplore.ieee.org/author/37089319701" TargetMode="External"/><Relationship Id="rId4" Type="http://schemas.openxmlformats.org/officeDocument/2006/relationships/hyperlink" Target="https://ieeexplore.ieee.org/author/37086194034" TargetMode="External"/><Relationship Id="rId5" Type="http://schemas.openxmlformats.org/officeDocument/2006/relationships/hyperlink" Target="https://ieeexplore.ieee.org/author/37089316978" TargetMode="External"/><Relationship Id="rId6" Type="http://schemas.openxmlformats.org/officeDocument/2006/relationships/hyperlink" Target="https://ieeexplore.ieee.org/author/37085810124" TargetMode="External"/><Relationship Id="rId7" Type="http://schemas.openxmlformats.org/officeDocument/2006/relationships/hyperlink" Target="https://ieeexplore.ieee.org/author/3708635898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chive.ics.uci.edu/ml/datasets/Cardiotocograph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ctrTitle"/>
          </p:nvPr>
        </p:nvSpPr>
        <p:spPr>
          <a:xfrm>
            <a:off x="1524000" y="1063671"/>
            <a:ext cx="9753600" cy="1875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b="1" lang="en-US"/>
              <a:t>Integrated PreNatal Care</a:t>
            </a:r>
            <a:endParaRPr b="1"/>
          </a:p>
        </p:txBody>
      </p:sp>
      <p:sp>
        <p:nvSpPr>
          <p:cNvPr id="169" name="Google Shape;169;p19"/>
          <p:cNvSpPr txBox="1"/>
          <p:nvPr>
            <p:ph idx="1" type="subTitle"/>
          </p:nvPr>
        </p:nvSpPr>
        <p:spPr>
          <a:xfrm>
            <a:off x="5486400" y="3240578"/>
            <a:ext cx="5791200" cy="2042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b="1" lang="en-US"/>
              <a:t>Team Members:</a:t>
            </a:r>
            <a:endParaRPr b="1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lang="en-US"/>
              <a:t>Aamleen Ahmed (2020002)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lang="en-US"/>
              <a:t>Mohd. Sufyan Azam (2020312)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lang="en-US"/>
              <a:t>Mohd. Shariq (2020220)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 - Header Details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1960"/>
          <a:stretch/>
        </p:blipFill>
        <p:spPr>
          <a:xfrm>
            <a:off x="723200" y="1301500"/>
            <a:ext cx="8707750" cy="5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- Box Plot for Outliers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" y="1344350"/>
            <a:ext cx="11285200" cy="53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- Handling Outliers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45125" y="1381175"/>
            <a:ext cx="10515600" cy="53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checked for the presence of outliers using boxplots and removed them by using a variety of methods -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Z-Score normalization</a:t>
            </a:r>
            <a:r>
              <a:rPr lang="en-US"/>
              <a:t>: Maps the data to a normal distribution with mean 0 and s</a:t>
            </a:r>
            <a:r>
              <a:rPr lang="en-US"/>
              <a:t>tandard deviation 1;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KNN Imputer</a:t>
            </a:r>
            <a:r>
              <a:rPr lang="en-US"/>
              <a:t>: Replaces outliers with the mean of their nearest neighbors;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Inter-Quartile Range</a:t>
            </a:r>
            <a:r>
              <a:rPr lang="en-US"/>
              <a:t>: Maps the difference between quartiles and removes values outside a certain range.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Robust Covariance: </a:t>
            </a:r>
            <a:r>
              <a:rPr lang="en-US"/>
              <a:t>Uses robust estimator for the covariance matrix and removes values above a threshold.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best performing method among them for our dataset was the Robust Covariance Method.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- Correlation Heatmap</a:t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0" y="1255775"/>
            <a:ext cx="9230351" cy="56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- Feature Engineering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845125" y="1381175"/>
            <a:ext cx="10515600" cy="50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achieved feature engineering by making strategic decisions to enhances model efficiency and interpretability through the help of the correlation heatmap.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identified certain columns that exhibited high correlation among each other, indicating redundancy in our feature set and removed them.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also eliminated columns with extremely low correlation with the output data, suggesting minimal relevance in predicting fetal health and prenatal complications. 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also removed columns such as FileName, Date, etc that didn’t have an impact on the predictions.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– Output Class Imbalance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764425" y="1381175"/>
            <a:ext cx="6665100" cy="521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152"/>
              <a:t>Context:</a:t>
            </a:r>
            <a:endParaRPr b="1" sz="3152"/>
          </a:p>
          <a:p>
            <a:pPr indent="-325755" lvl="0" marL="457200" rtl="0" algn="just"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Applied to 3-class classification due to class imbalance.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Not extended to 10-class classification with nearly uniform data distribution.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917"/>
              <a:t>Imbalance Challenge:</a:t>
            </a:r>
            <a:endParaRPr b="1" sz="2917"/>
          </a:p>
          <a:p>
            <a:pPr indent="-325755" lvl="0" marL="457200" rtl="0" algn="just"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Imbalanced classes risk bias towards dominant class, resulting in inaccurate outcomes.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963"/>
              <a:t>Resampling Techniques</a:t>
            </a:r>
            <a:endParaRPr b="1" sz="2963"/>
          </a:p>
          <a:p>
            <a:pPr indent="-325755" lvl="0" marL="457200" rtl="0" algn="just"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 Utilized SMOTE and NEAR-MISS algorithms to address heavy imbalance.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 Specifically applied due to the dataset being skewed towards the normal class.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353" y="1228775"/>
            <a:ext cx="3085297" cy="2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675" y="3758163"/>
            <a:ext cx="3085300" cy="325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8155600" y="1528100"/>
            <a:ext cx="115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3-class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10572975" y="4369625"/>
            <a:ext cx="1154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-class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- Resampling Techniques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683675" y="1593650"/>
            <a:ext cx="7685400" cy="43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Oversampling with SMOTE:</a:t>
            </a:r>
            <a:endParaRPr b="1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Utilizes synthetic sample creation to address imbalances.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Selects minority instances and generates new samples along connecting lines.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Undersampling with NEAR-MISS:</a:t>
            </a:r>
            <a:endParaRPr b="1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Randomly removes data from the majority class for balance.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Uses the NEAR-MISS algorithm to enhance classification but may lead to underfitting due to reduced total records (1000).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075" y="1767401"/>
            <a:ext cx="3541425" cy="35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941900" y="5963200"/>
            <a:ext cx="569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Did not use Resampling in 10 class classification due to data scarcity per-class, and data was more or less equally distributed.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- Scatter Plots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1344350"/>
            <a:ext cx="10523523" cy="505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- Distribution Plots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1436075"/>
            <a:ext cx="2975699" cy="2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400" y="1525475"/>
            <a:ext cx="2891385" cy="25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4525" y="1559713"/>
            <a:ext cx="2802422" cy="254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675" y="4174425"/>
            <a:ext cx="2481364" cy="25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3400" y="4225000"/>
            <a:ext cx="2891375" cy="244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4525" y="4225000"/>
            <a:ext cx="2891375" cy="2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- Pair Plots</a:t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13" y="1312050"/>
            <a:ext cx="11409976" cy="536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	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325" y="1380996"/>
            <a:ext cx="4999675" cy="3549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45125" y="1381175"/>
            <a:ext cx="6354000" cy="40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journey to parenthood is an extraordinary passage marked by joy and challenges. However, stillbirths, neonatal deaths, and preventable complications overshadow this miraculous process.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Our project is driven by an unwavering motivation to address this heart-wrenching issue. By leveraging the power of Machine Learning and analyzing a wealth of pre-natal data sources, we aim to provide healthcare professionals with a tool to predict potential health risks for mothers and fetuses.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With these insights, medical teams can make informed decisions, enabling timely interventions and a more coordinated approach to maternal and child health. </a:t>
            </a:r>
            <a:endParaRPr sz="2000"/>
          </a:p>
        </p:txBody>
      </p:sp>
      <p:sp>
        <p:nvSpPr>
          <p:cNvPr id="177" name="Google Shape;177;p20"/>
          <p:cNvSpPr txBox="1"/>
          <p:nvPr/>
        </p:nvSpPr>
        <p:spPr>
          <a:xfrm>
            <a:off x="845125" y="5416175"/>
            <a:ext cx="85800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fusion of data science and compassionate care, we envision a future where this integrated model significantly reduces the occurrence of tragic outcomes, paving the way for healthier beginnings and brighter tomorrows.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831850" y="1712423"/>
            <a:ext cx="10515600" cy="285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831850" y="455263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Models Used, Overfitting Avoidance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	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845125" y="1533575"/>
            <a:ext cx="10515600" cy="5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Due to lack of a large dataset, our model was overfitting, as we were getting very high training scores ~100%, but testing scores were limited to 80-90%. So we explored the following methodologies: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➢"/>
            </a:pPr>
            <a:r>
              <a:rPr b="1" lang="en-US"/>
              <a:t>PCA:</a:t>
            </a:r>
            <a:r>
              <a:rPr lang="en-US"/>
              <a:t> Principal Component Analysis, employed for dimensionality reduction, significantly improved our model's generalization capabilities, enhancing accuracy and mitigating overfitting.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➢"/>
            </a:pPr>
            <a:r>
              <a:rPr b="1" lang="en-US"/>
              <a:t>Regularization (L1 and L2 using liblinear):</a:t>
            </a:r>
            <a:r>
              <a:rPr lang="en-US"/>
              <a:t> The application of L1 and L2 regularization methods with the liblinear solver helped control overfitting by optimizing feature coefficients, ultimately leading to more stable and reliable models.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➢"/>
            </a:pPr>
            <a:r>
              <a:rPr b="1" lang="en-US"/>
              <a:t>K-Fold Cross-Validation (K=10, 3, 5):</a:t>
            </a:r>
            <a:r>
              <a:rPr lang="en-US"/>
              <a:t> We used 10-fold, 3-fold, and 5-fold cross-validation techniques to rigorously evaluate our models, ensuring robustness and accuracy across different validation scenarios.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597400" y="1485900"/>
            <a:ext cx="10879500" cy="53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1. Logistic Regression (LR):</a:t>
            </a:r>
            <a:r>
              <a:rPr lang="en-US"/>
              <a:t> Foundational understanding with F1 scores of 0.72 (3-class) and 0.68 (10-class).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2. K-Nearest Neighbors (KNN):</a:t>
            </a:r>
            <a:r>
              <a:rPr lang="en-US"/>
              <a:t> Solid performance with F1 scores of 0.82 (3-class) and 0.78 (10-class).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3. Support Vector Machines (SVM):</a:t>
            </a:r>
            <a:r>
              <a:rPr lang="en-US"/>
              <a:t> High F1 score of 0.87 (3-class) in distinguishing fetal states.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4. Naive-Bayes:</a:t>
            </a:r>
            <a:r>
              <a:rPr lang="en-US"/>
              <a:t> Limitations in capturing dependencies with an F1 score of 0.66 (3-class). </a:t>
            </a:r>
            <a:r>
              <a:rPr b="1" i="1" lang="en-US"/>
              <a:t>Baseline</a:t>
            </a:r>
            <a:endParaRPr b="1" i="1"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5. Decision Trees: </a:t>
            </a:r>
            <a:r>
              <a:rPr lang="en-US"/>
              <a:t>Prone to overfitting, concerns about performance on unseen data, especially in the 3-class scenario.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780750" y="1485900"/>
            <a:ext cx="10630500" cy="52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6. </a:t>
            </a:r>
            <a:r>
              <a:rPr b="1" lang="en-US"/>
              <a:t>Random Forests: </a:t>
            </a:r>
            <a:r>
              <a:rPr lang="en-US"/>
              <a:t>Effective in mitigating overfitting, achieving F1 scores of 0.85 (3-class) and 0.8 (10-class).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7. XGBoost:</a:t>
            </a:r>
            <a:r>
              <a:rPr lang="en-US"/>
              <a:t> Demonstrated solid performance with an F1 score of 0.79 (3-class) and 0.76 (10-class).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8. CatBoost:</a:t>
            </a:r>
            <a:r>
              <a:rPr lang="en-US"/>
              <a:t> Improved F1 score to 0.8+ in the 10-class scenario, showcasing enhanced suitability for datasets with categorical features.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9. Artificial Neural Network (ANN):</a:t>
            </a:r>
            <a:r>
              <a:rPr lang="en-US"/>
              <a:t> Stood out as the most powerful model, achieving the highest F1 score of 0.92 (3-class) and 0.88 (10-class) for predicting intricate patterns in prenatal health data.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 Tuning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845127" y="176218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In addition to model evaluation, we performed hyperparameter tuning using GridSearchCV for models like SVM, XGBoost, etc., to obtain the best configurations for improved performance.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i="1" lang="en-US"/>
              <a:t>Optimization Parameters: max_iters, max_depth, learning_rate, solver, loss, etc.</a:t>
            </a:r>
            <a:endParaRPr i="1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For the Artificial Neural Network (ANN), we utilized Keras Tuner to determine the optimal layer size and number, striking a balance between computational complexity and achieving a high F1 score in our 3-class classification model.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/>
              <a:t>Similar tuning was done for 10-class classification model, but on a smaller scale around the tuned parameters of 3-class model.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845125" y="365750"/>
            <a:ext cx="99594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(3-Class Foetal Risk)</a:t>
            </a:r>
            <a:endParaRPr/>
          </a:p>
        </p:txBody>
      </p:sp>
      <p:graphicFrame>
        <p:nvGraphicFramePr>
          <p:cNvPr id="334" name="Google Shape;334;p43"/>
          <p:cNvGraphicFramePr/>
          <p:nvPr/>
        </p:nvGraphicFramePr>
        <p:xfrm>
          <a:off x="845125" y="183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{E116056F-97A7-405B-AAD4-6639D6EBF597}</a:tableStyleId>
              </a:tblPr>
              <a:tblGrid>
                <a:gridCol w="3093725"/>
                <a:gridCol w="2270750"/>
                <a:gridCol w="1691650"/>
                <a:gridCol w="1615425"/>
                <a:gridCol w="1615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Model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Accuracy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F1 Score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Recall 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Precision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Logistic Regression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79%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0.7 - 0.86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0.67 - 0.86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0.72 - 0.85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Naive Bayes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72%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0.63 - 0.78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0.63 - 0.81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0.63 - 0.79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K-Nearest Neighbors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88%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0.87 - 0.9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0.88 - 0.9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0.87 - 0.91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/>
                        <a:t>SVM</a:t>
                      </a:r>
                      <a:endParaRPr b="1"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93%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0.92 - 0.96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0.91 - 0.97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0.9 - 0.96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Decision Trees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100% Tr | 84% Te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Random Forest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88%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0.84-0.9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0.87-0.9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0.85-0.88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XGBoost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85%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0.8-0.86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0.82-0.87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0.82-0.87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/>
                        <a:t>ANN</a:t>
                      </a:r>
                      <a:endParaRPr b="1"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97%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0.96-0.99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0.97-0.99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0.97-0.99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845125" y="365750"/>
            <a:ext cx="99594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</a:t>
            </a:r>
            <a:r>
              <a:rPr lang="en-US" sz="3900"/>
              <a:t>(10-Class Morphological Pattern)</a:t>
            </a:r>
            <a:endParaRPr sz="3900"/>
          </a:p>
        </p:txBody>
      </p:sp>
      <p:graphicFrame>
        <p:nvGraphicFramePr>
          <p:cNvPr id="340" name="Google Shape;340;p44"/>
          <p:cNvGraphicFramePr/>
          <p:nvPr/>
        </p:nvGraphicFramePr>
        <p:xfrm>
          <a:off x="845125" y="158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{E116056F-97A7-405B-AAD4-6639D6EBF597}</a:tableStyleId>
              </a:tblPr>
              <a:tblGrid>
                <a:gridCol w="3093725"/>
                <a:gridCol w="2270750"/>
                <a:gridCol w="1691650"/>
                <a:gridCol w="1615425"/>
                <a:gridCol w="1615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Model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Accuracy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F1 Score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Recall 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Precision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Logistic Regression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68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0.64 - 0.66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0.67 - 0.69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0.65 - 0.66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Naive Bayes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57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0.56 - 0.58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0.57 - 0.59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0.58 - 0.61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K-Nearest Neighbors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76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0.74 - 0.78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0.75 - 0.77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0.73 - 0.76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SVM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79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0.79 - 0.83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0.8 - 0.81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0.78 - 0.8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Decision Trees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95</a:t>
                      </a:r>
                      <a:r>
                        <a:rPr lang="en-US" sz="2000"/>
                        <a:t>% Tr | 67% Te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N/A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Random Forest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70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0.69-0.73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0.7-0.72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0.68-0.72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/>
                        <a:t>XGBoost</a:t>
                      </a:r>
                      <a:endParaRPr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73</a:t>
                      </a:r>
                      <a:r>
                        <a:rPr lang="en-US" sz="2000"/>
                        <a:t>%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0.72-0.74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0.71-0.73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0.73-0.75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/>
                        <a:t>CatBoost</a:t>
                      </a:r>
                      <a:endParaRPr b="1"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81%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0.81-0.82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0.81-0.83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0.82-0.84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/>
                        <a:t>ANN</a:t>
                      </a:r>
                      <a:endParaRPr b="1" i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87</a:t>
                      </a:r>
                      <a:r>
                        <a:rPr b="1" lang="en-US" sz="2000"/>
                        <a:t>%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0.88-0.9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0.86-0.89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0.88-0.92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Plots</a:t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351"/>
            <a:ext cx="5486400" cy="41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/>
        </p:nvSpPr>
        <p:spPr>
          <a:xfrm>
            <a:off x="281350" y="6096000"/>
            <a:ext cx="11517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We could not add an image here due to  size and formatting (</a:t>
            </a:r>
            <a:r>
              <a:rPr i="1"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Click here</a:t>
            </a:r>
            <a:r>
              <a:rPr i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Rest of the plots are on the notebook.</a:t>
            </a:r>
            <a:endParaRPr i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633050" y="5476800"/>
            <a:ext cx="486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 Loss Curve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622775"/>
            <a:ext cx="5395550" cy="338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/>
        </p:nvSpPr>
        <p:spPr>
          <a:xfrm>
            <a:off x="6910675" y="5120050"/>
            <a:ext cx="3766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CatBoost Loss Curve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Inferences</a:t>
            </a:r>
            <a:endParaRPr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845125" y="1381174"/>
            <a:ext cx="10515600" cy="53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1. Data Scarcity:</a:t>
            </a:r>
            <a:r>
              <a:rPr lang="en-US"/>
              <a:t> Overfitting issues were more prevalent in the 10-class model due to limited data.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2. Deep Learning:</a:t>
            </a:r>
            <a:r>
              <a:rPr lang="en-US"/>
              <a:t> ANN's dominance underscores the importance of deep learning in capturing complex health patterns.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3. Data Characteristics:</a:t>
            </a:r>
            <a:r>
              <a:rPr lang="en-US"/>
              <a:t> Differences in regularization, PCA usage, and clustering highlight the impact of data distribution and scarcity on performance.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4. Optimized Configurations:</a:t>
            </a:r>
            <a:r>
              <a:rPr lang="en-US"/>
              <a:t> Consistent patterns in tuned hyperparameters suggest certain configurations are universally effective, improving accuracy and generalization.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5. Insights Transferability: </a:t>
            </a:r>
            <a:r>
              <a:rPr lang="en-US"/>
              <a:t>Insights from both 3-class and 10-class challenges can enhance understanding of prenatal healthcare and predictive modeling.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914399" y="1262291"/>
            <a:ext cx="5086800" cy="82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Past Timeline		</a:t>
            </a:r>
            <a:endParaRPr/>
          </a:p>
        </p:txBody>
      </p:sp>
      <p:sp>
        <p:nvSpPr>
          <p:cNvPr id="362" name="Google Shape;362;p47"/>
          <p:cNvSpPr txBox="1"/>
          <p:nvPr>
            <p:ph idx="3" type="body"/>
          </p:nvPr>
        </p:nvSpPr>
        <p:spPr>
          <a:xfrm>
            <a:off x="6230257" y="1262288"/>
            <a:ext cx="5105400" cy="82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</a:t>
            </a:r>
            <a:r>
              <a:rPr lang="en-US"/>
              <a:t>Timeline </a:t>
            </a:r>
            <a:r>
              <a:rPr b="0" i="1" lang="en-US"/>
              <a:t>(After Midsem)</a:t>
            </a:r>
            <a:endParaRPr b="0" i="1"/>
          </a:p>
        </p:txBody>
      </p:sp>
      <p:sp>
        <p:nvSpPr>
          <p:cNvPr id="363" name="Google Shape;363;p4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graphicFrame>
        <p:nvGraphicFramePr>
          <p:cNvPr id="364" name="Google Shape;364;p47"/>
          <p:cNvGraphicFramePr/>
          <p:nvPr/>
        </p:nvGraphicFramePr>
        <p:xfrm>
          <a:off x="914400" y="235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{E116056F-97A7-405B-AAD4-6639D6EBF597}</a:tableStyleId>
              </a:tblPr>
              <a:tblGrid>
                <a:gridCol w="939050"/>
                <a:gridCol w="3536925"/>
              </a:tblGrid>
              <a:tr h="51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Week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Work Done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1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Project Ideation, Literature Review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Dataset: </a:t>
                      </a:r>
                      <a:r>
                        <a:rPr i="1" lang="en-US"/>
                        <a:t>Understanding &amp; Visualisation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4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Dataset: </a:t>
                      </a:r>
                      <a:r>
                        <a:rPr i="1" lang="en-US"/>
                        <a:t>PreProcessing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4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Preprocessing (contd.),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Regression, K-fold CV, PCA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Naive Bayes, k-NN, SVM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Trees, Pruning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5" name="Google Shape;365;p47"/>
          <p:cNvGraphicFramePr/>
          <p:nvPr/>
        </p:nvGraphicFramePr>
        <p:xfrm>
          <a:off x="6152700" y="235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{E116056F-97A7-405B-AAD4-6639D6EBF597}</a:tableStyleId>
              </a:tblPr>
              <a:tblGrid>
                <a:gridCol w="1085700"/>
                <a:gridCol w="3828900"/>
              </a:tblGrid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Week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Work Done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Boosting, ANN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HyperParameter Tuning, GridSearchCV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Preparing Another 10-class Model on the basis of Mother’s health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Analyzing &amp; </a:t>
                      </a:r>
                      <a:r>
                        <a:rPr lang="en-US"/>
                        <a:t>Integrating</a:t>
                      </a:r>
                      <a:r>
                        <a:rPr lang="en-US"/>
                        <a:t> Models </a:t>
                      </a:r>
                      <a:r>
                        <a:rPr i="1" lang="en-US"/>
                        <a:t>(Tentative)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4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Final Report &amp; Presentation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31850" y="1712423"/>
            <a:ext cx="10515600" cy="285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31850" y="455263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Research Papers Summary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Contributions</a:t>
            </a:r>
            <a:endParaRPr/>
          </a:p>
        </p:txBody>
      </p:sp>
      <p:graphicFrame>
        <p:nvGraphicFramePr>
          <p:cNvPr id="371" name="Google Shape;371;p4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{E116056F-97A7-405B-AAD4-6639D6EBF597}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Work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Contributors</a:t>
                      </a:r>
                      <a:endParaRPr b="1" sz="2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Ideation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Aamleen, Sufyan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Literature Review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Mohd. Shariq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Dataset: understanding &amp; analysis, </a:t>
                      </a:r>
                      <a:r>
                        <a:rPr lang="en-US" sz="2000"/>
                        <a:t>preprocessing</a:t>
                      </a:r>
                      <a:r>
                        <a:rPr lang="en-US" sz="2000"/>
                        <a:t>, visualisation.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Mohd. Sufyan 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Methodology: Models implementation, Optimizing parameters. Future possibilites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Aamleen Ahmed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Analysis of results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Mohd. Sufyan, Aamleen Ahmed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Report formation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Mohd. Shariq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838200" y="1940150"/>
            <a:ext cx="10515600" cy="347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Link for the 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Link for the Report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45127" y="138118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89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73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Discussion on  machine learning techniques for the prediction of fetal health based on cardiotocography (CTG) data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73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CTG is a method for monitoring fetal heart rate and uterine contractions during pregnancy. 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73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classifiers such as Logistic Regression, K-Nearest Neighbors (KNN), Random Forest, and Gradient Boosting Machine (GBM) 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73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performance evaluation is conducted using metrics such as accuracy, precision, recall, and F1-score.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lang="en-US" sz="21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Forest model emerges as the most effective, achieving the highest accuracy rate of 0.99.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73"/>
              <a:buFont typeface="Arial"/>
              <a:buChar char="●"/>
            </a:pPr>
            <a:r>
              <a:rPr lang="en-US" sz="1872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future research directions, the paper under-scores the potential for further enhancement in predictive model performance through the incorporation of additional preprocessing steps, such as linear discriminant analysis or principal component analysis.</a:t>
            </a:r>
            <a:endParaRPr sz="187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1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b="1" sz="2057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890"/>
          </a:p>
        </p:txBody>
      </p:sp>
      <p:sp>
        <p:nvSpPr>
          <p:cNvPr id="189" name="Google Shape;189;p22"/>
          <p:cNvSpPr txBox="1"/>
          <p:nvPr>
            <p:ph type="title"/>
          </p:nvPr>
        </p:nvSpPr>
        <p:spPr>
          <a:xfrm>
            <a:off x="845127" y="365750"/>
            <a:ext cx="18351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1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2680225" y="171725"/>
            <a:ext cx="78144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3EADA7"/>
                </a:solidFill>
                <a:highlight>
                  <a:srgbClr val="FFFFFF"/>
                </a:highlight>
              </a:rPr>
              <a:t>A Machine Learning Approach for the Prediction of</a:t>
            </a:r>
            <a:r>
              <a:rPr b="1" lang="en-US" sz="2600">
                <a:solidFill>
                  <a:srgbClr val="3EADA7"/>
                </a:solidFill>
              </a:rPr>
              <a:t> </a:t>
            </a:r>
            <a:endParaRPr b="1" sz="2600">
              <a:solidFill>
                <a:srgbClr val="3EADA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3EADA7"/>
                </a:solidFill>
                <a:highlight>
                  <a:srgbClr val="FFFFFF"/>
                </a:highlight>
              </a:rPr>
              <a:t>Fetal Health using CTG</a:t>
            </a:r>
            <a:endParaRPr sz="1800">
              <a:solidFill>
                <a:srgbClr val="3EAD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4788625" y="1055750"/>
            <a:ext cx="570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Astik Kumar Pradhan</a:t>
            </a: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; </a:t>
            </a: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Jitendra Kumar Rout</a:t>
            </a: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; </a:t>
            </a: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Aurobinda Maharana</a:t>
            </a: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; </a:t>
            </a: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Bunil Kumar Balabantaray</a:t>
            </a: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</a:rPr>
              <a:t>; </a:t>
            </a: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Niranjan Kumar Ray</a:t>
            </a:r>
            <a:r>
              <a:rPr lang="en-US" sz="1150">
                <a:solidFill>
                  <a:srgbClr val="006699"/>
                </a:solidFill>
                <a:highlight>
                  <a:srgbClr val="FFFFFF"/>
                </a:highlight>
              </a:rPr>
              <a:t> et.al.</a:t>
            </a:r>
            <a:endParaRPr sz="1150">
              <a:solidFill>
                <a:srgbClr val="00669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526227" y="1826957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Evaluation techniques for the foetal state prediction based on Cardiotocography (CTG) data are compared.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Extract  features that potentially offer more details about the foetal status and assess the performance of these predictions in a real-time clinical decision support system.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Takes into account all three foetal states (normal, suspicious, and abnormal).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models like Support Vector Machines(SVM) and Random Forests (RF) are used 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SVM performed marginally better for suspicious instances, although both SVM and RF had above 96% accuracy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Highlights importance of CTG data in forecasting the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condition of the foetus during labour to show the danger of foetal acidosis (low blood pH from low oxygen levels)</a:t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845127" y="365750"/>
            <a:ext cx="18351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2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680225" y="171725"/>
            <a:ext cx="781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3EADA7"/>
                </a:solidFill>
                <a:highlight>
                  <a:srgbClr val="FFFFFF"/>
                </a:highlight>
              </a:rPr>
              <a:t>Evaluation of support vector machines and random</a:t>
            </a:r>
            <a:endParaRPr b="1" sz="2600">
              <a:solidFill>
                <a:srgbClr val="3EAD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3EADA7"/>
                </a:solidFill>
                <a:highlight>
                  <a:srgbClr val="FFFFFF"/>
                </a:highlight>
              </a:rPr>
              <a:t>forest classifiers in a real-time fetal monitoring sys-</a:t>
            </a:r>
            <a:endParaRPr b="1" sz="2600">
              <a:solidFill>
                <a:srgbClr val="3EAD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rgbClr val="3EADA7"/>
                </a:solidFill>
                <a:highlight>
                  <a:srgbClr val="FFFFFF"/>
                </a:highlight>
              </a:rPr>
              <a:t>tem based on cardiotocography data</a:t>
            </a:r>
            <a:endParaRPr b="1" sz="3800">
              <a:solidFill>
                <a:srgbClr val="3EADA7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7022300" y="1381175"/>
            <a:ext cx="570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</a:rPr>
              <a:t>Vinayaka Nagendra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</a:rPr>
              <a:t>et.al.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627077" y="1824057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explored machine learning approaches for early detection of prenatal anomalies. </a:t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discussion on importance of early diagnosis of fetal anomalies, particularly in the first trimester,with the goal of lowering their occurrence rates and improving accuracy for ultrasound fetal imaging.</a:t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involves four key steps: segmentation, image enhancement, feature extraction, and image classification.</a:t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Best model for our classification task is a Neuro Fuzzy Based Genetic Algorithm and the accuracy achieved through it was around 0.98</a:t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845127" y="365750"/>
            <a:ext cx="18351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3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2680225" y="171725"/>
            <a:ext cx="7814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3EADA7"/>
                </a:solidFill>
                <a:highlight>
                  <a:srgbClr val="FFFFFF"/>
                </a:highlight>
              </a:rPr>
              <a:t>Machine Learning Approaches for Early Diagnosis and Prediction of Fetal Abnormalities</a:t>
            </a:r>
            <a:endParaRPr b="1" sz="2600">
              <a:solidFill>
                <a:srgbClr val="3EADA7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6744800" y="1191950"/>
            <a:ext cx="570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R. Chinnaiyan and Stalin Alex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627077" y="223038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Focuses on ML techniques for predicting optimal childbirth modes and detecting complications.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Explores algorithms, features, data sources, and their performance in pregnancy outcomes.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highlights future research opportunities for reducing maternal complications and mortality rates, including unsupervised and deep learning algorithms, ML-based clinical decision support systems, dataset enhancement, and surgical robotic tools</a:t>
            </a:r>
            <a:endParaRPr sz="3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 txBox="1"/>
          <p:nvPr>
            <p:ph type="title"/>
          </p:nvPr>
        </p:nvSpPr>
        <p:spPr>
          <a:xfrm>
            <a:off x="845127" y="365750"/>
            <a:ext cx="18351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4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2680225" y="171725"/>
            <a:ext cx="78144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3EADA7"/>
                </a:solidFill>
                <a:highlight>
                  <a:srgbClr val="FFFFFF"/>
                </a:highlight>
              </a:rPr>
              <a:t>Machine learning to predict pregnancy outcomes: a</a:t>
            </a:r>
            <a:r>
              <a:rPr b="1" lang="en-US" sz="2500">
                <a:solidFill>
                  <a:srgbClr val="3EADA7"/>
                </a:solidFill>
              </a:rPr>
              <a:t> </a:t>
            </a:r>
            <a:r>
              <a:rPr b="1" lang="en-US" sz="2200">
                <a:solidFill>
                  <a:srgbClr val="3EADA7"/>
                </a:solidFill>
                <a:highlight>
                  <a:srgbClr val="FFFFFF"/>
                </a:highlight>
              </a:rPr>
              <a:t>systematic review, synthesizing framework and future</a:t>
            </a:r>
            <a:endParaRPr b="1" sz="3700">
              <a:solidFill>
                <a:srgbClr val="3EADA7"/>
              </a:solidFill>
              <a:highlight>
                <a:srgbClr val="FFFFFF"/>
              </a:highlight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6834675" y="1267350"/>
            <a:ext cx="570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</a:rPr>
              <a:t>Muhammad Nazrul Islam et.al.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831850" y="1712423"/>
            <a:ext cx="10515600" cy="2851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831850" y="455263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Description, Visualisation,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845127" y="1381182"/>
            <a:ext cx="10515600" cy="47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/>
              <a:t>The Cardiotocography (CTG) dataset used in this project is taken from the UCI Machine Learning Repository. Link: </a:t>
            </a:r>
            <a:r>
              <a:rPr lang="en-US" sz="2700" u="sng">
                <a:solidFill>
                  <a:schemeClr val="hlink"/>
                </a:solidFill>
                <a:hlinkClick r:id="rId3"/>
              </a:rPr>
              <a:t>Dataset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43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/>
              <a:t>It consists of measurements of features such as fetal heart rate (FHR) and uterine contraction (UC) on a device called cardiotocograph. Each CTG observation </a:t>
            </a:r>
            <a:r>
              <a:rPr lang="en-US" sz="2700"/>
              <a:t>obtained</a:t>
            </a:r>
            <a:r>
              <a:rPr lang="en-US" sz="2700"/>
              <a:t> is classified by expert obstetricians.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91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/>
              <a:t>This dataset is multivariate and contains 2126 instances along with 40 features that can be used for classification purposes.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/>
              <a:t>It can be used for classifying either the morphological pattern of the fetus (A, B, C, … columns) which is a 10-class classification problem, or the fetal state (N=Normal, S=Suspect, P=Pathological) which is a 3-class classification problem.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